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7" r:id="rId2"/>
    <p:sldId id="258" r:id="rId3"/>
    <p:sldId id="259" r:id="rId4"/>
    <p:sldId id="260" r:id="rId5"/>
    <p:sldId id="261" r:id="rId6"/>
    <p:sldId id="286" r:id="rId7"/>
    <p:sldId id="262" r:id="rId8"/>
  </p:sldIdLst>
  <p:sldSz cx="18288000" cy="10287000"/>
  <p:notesSz cx="6858000" cy="9144000"/>
  <p:embeddedFontLst>
    <p:embeddedFont>
      <p:font typeface="Calibri" panose="020F0502020204030204" pitchFamily="34" charset="0"/>
      <p:regular r:id="rId9"/>
      <p:bold r:id="rId10"/>
      <p:italic r:id="rId11"/>
      <p:boldItalic r:id="rId12"/>
    </p:embeddedFont>
    <p:embeddedFont>
      <p:font typeface="Comic Sans MS" panose="030F0702030302020204" pitchFamily="66" charset="0"/>
      <p:regular r:id="rId13"/>
      <p:bold r:id="rId14"/>
      <p:italic r:id="rId15"/>
      <p:boldItalic r:id="rId16"/>
    </p:embeddedFont>
    <p:embeddedFont>
      <p:font typeface="Garamond" panose="02020404030301010803" pitchFamily="18" charset="0"/>
      <p:regular r:id="rId17"/>
      <p:bold r:id="rId18"/>
      <p:italic r:id="rId19"/>
    </p:embeddedFont>
    <p:embeddedFont>
      <p:font typeface="Hey Gotcha!"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22" autoAdjust="0"/>
  </p:normalViewPr>
  <p:slideViewPr>
    <p:cSldViewPr>
      <p:cViewPr>
        <p:scale>
          <a:sx n="50" d="100"/>
          <a:sy n="50" d="100"/>
        </p:scale>
        <p:origin x="970" y="2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theme" Target="theme/theme1.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viewProps" Target="viewProps.xml"/></Relationships>
</file>

<file path=ppt/media/image1.jpeg>
</file>

<file path=ppt/media/image2.png>
</file>

<file path=ppt/media/image3.jp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760" t="1145" r="1760" b="1145"/>
          <a:stretch>
            <a:fillRect/>
          </a:stretch>
        </p:blipFill>
        <p:spPr>
          <a:xfrm>
            <a:off x="-19039" y="-34210"/>
            <a:ext cx="18288000" cy="10287000"/>
          </a:xfrm>
          <a:prstGeom prst="rect">
            <a:avLst/>
          </a:prstGeom>
        </p:spPr>
      </p:pic>
      <p:pic>
        <p:nvPicPr>
          <p:cNvPr id="6" name="Picture 6"/>
          <p:cNvPicPr>
            <a:picLocks noChangeAspect="1"/>
          </p:cNvPicPr>
          <p:nvPr/>
        </p:nvPicPr>
        <p:blipFill>
          <a:blip r:embed="rId3"/>
          <a:srcRect l="4252" t="28449" r="6720"/>
          <a:stretch>
            <a:fillRect/>
          </a:stretch>
        </p:blipFill>
        <p:spPr>
          <a:xfrm rot="-10800000">
            <a:off x="0" y="5368866"/>
            <a:ext cx="18268961" cy="4936979"/>
          </a:xfrm>
          <a:prstGeom prst="rect">
            <a:avLst/>
          </a:prstGeom>
        </p:spPr>
      </p:pic>
      <p:sp>
        <p:nvSpPr>
          <p:cNvPr id="17" name="TextBox 16">
            <a:extLst>
              <a:ext uri="{FF2B5EF4-FFF2-40B4-BE49-F238E27FC236}">
                <a16:creationId xmlns:a16="http://schemas.microsoft.com/office/drawing/2014/main" id="{363735FB-A5E8-98A7-8304-54666B3E8EDD}"/>
              </a:ext>
            </a:extLst>
          </p:cNvPr>
          <p:cNvSpPr txBox="1"/>
          <p:nvPr/>
        </p:nvSpPr>
        <p:spPr>
          <a:xfrm>
            <a:off x="1041754" y="5279375"/>
            <a:ext cx="16240471" cy="3257045"/>
          </a:xfrm>
          <a:prstGeom prst="rect">
            <a:avLst/>
          </a:prstGeom>
          <a:noFill/>
        </p:spPr>
        <p:txBody>
          <a:bodyPr wrap="square">
            <a:spAutoFit/>
          </a:bodyPr>
          <a:lstStyle/>
          <a:p>
            <a:pPr algn="ctr" rtl="0">
              <a:lnSpc>
                <a:spcPct val="150000"/>
              </a:lnSpc>
              <a:spcBef>
                <a:spcPts val="0"/>
              </a:spcBef>
              <a:spcAft>
                <a:spcPts val="0"/>
              </a:spcAft>
            </a:pPr>
            <a:r>
              <a:rPr lang="en-US" sz="2800" b="0" i="0" u="none" strike="noStrike" dirty="0">
                <a:solidFill>
                  <a:schemeClr val="bg1"/>
                </a:solidFill>
                <a:effectLst/>
                <a:latin typeface="Garamond" panose="02020404030301010803" pitchFamily="18" charset="0"/>
              </a:rPr>
              <a:t>Project Definition &amp; Scope</a:t>
            </a:r>
          </a:p>
          <a:p>
            <a:pPr rtl="0">
              <a:lnSpc>
                <a:spcPct val="150000"/>
              </a:lnSpc>
              <a:spcBef>
                <a:spcPts val="0"/>
              </a:spcBef>
              <a:spcAft>
                <a:spcPts val="0"/>
              </a:spcAft>
            </a:pPr>
            <a:r>
              <a:rPr lang="en-US" sz="2800" b="0" i="0" u="none" strike="noStrike" dirty="0">
                <a:solidFill>
                  <a:schemeClr val="bg1"/>
                </a:solidFill>
                <a:effectLst/>
                <a:latin typeface="Garamond" panose="02020404030301010803" pitchFamily="18" charset="0"/>
              </a:rPr>
              <a:t>Our project aims to utilize immutability and the ability to mint tokens offered by a blockchain to enforce accountability and mitigate drug flow into illicit channels.</a:t>
            </a:r>
            <a:endParaRPr lang="en-US" sz="2800" b="0" dirty="0">
              <a:solidFill>
                <a:schemeClr val="bg1"/>
              </a:solidFill>
              <a:effectLst/>
              <a:latin typeface="Garamond" panose="02020404030301010803" pitchFamily="18" charset="0"/>
            </a:endParaRPr>
          </a:p>
          <a:p>
            <a:pPr rtl="0">
              <a:lnSpc>
                <a:spcPct val="150000"/>
              </a:lnSpc>
              <a:spcBef>
                <a:spcPts val="0"/>
              </a:spcBef>
              <a:spcAft>
                <a:spcPts val="0"/>
              </a:spcAft>
            </a:pPr>
            <a:r>
              <a:rPr lang="en-US" sz="2800" b="0" i="0" u="none" strike="noStrike" dirty="0">
                <a:solidFill>
                  <a:schemeClr val="bg1"/>
                </a:solidFill>
                <a:effectLst/>
                <a:latin typeface="Garamond" panose="02020404030301010803" pitchFamily="18" charset="0"/>
              </a:rPr>
              <a:t>This project is the broad-scope solution to the leak of drugs into illegal media due to flaws and under-the-table deals between players.</a:t>
            </a:r>
            <a:endParaRPr lang="en-US" sz="2800" b="0" dirty="0">
              <a:solidFill>
                <a:schemeClr val="bg1"/>
              </a:solidFill>
              <a:effectLst/>
              <a:latin typeface="Garamond" panose="02020404030301010803" pitchFamily="18" charset="0"/>
            </a:endParaRPr>
          </a:p>
        </p:txBody>
      </p:sp>
      <p:sp>
        <p:nvSpPr>
          <p:cNvPr id="19" name="TextBox 18">
            <a:extLst>
              <a:ext uri="{FF2B5EF4-FFF2-40B4-BE49-F238E27FC236}">
                <a16:creationId xmlns:a16="http://schemas.microsoft.com/office/drawing/2014/main" id="{3E3A3ED0-CDCF-089F-26CC-0F67BF79711D}"/>
              </a:ext>
            </a:extLst>
          </p:cNvPr>
          <p:cNvSpPr txBox="1"/>
          <p:nvPr/>
        </p:nvSpPr>
        <p:spPr>
          <a:xfrm>
            <a:off x="4497543" y="1340188"/>
            <a:ext cx="9254836" cy="3707490"/>
          </a:xfrm>
          <a:prstGeom prst="rect">
            <a:avLst/>
          </a:prstGeom>
          <a:noFill/>
        </p:spPr>
        <p:txBody>
          <a:bodyPr wrap="square">
            <a:spAutoFit/>
          </a:bodyPr>
          <a:lstStyle/>
          <a:p>
            <a:pPr algn="ctr" rtl="0">
              <a:lnSpc>
                <a:spcPct val="150000"/>
              </a:lnSpc>
              <a:spcBef>
                <a:spcPts val="0"/>
              </a:spcBef>
              <a:spcAft>
                <a:spcPts val="0"/>
              </a:spcAft>
            </a:pPr>
            <a:r>
              <a:rPr lang="en-IN" sz="8800" b="1" dirty="0" err="1">
                <a:solidFill>
                  <a:schemeClr val="bg1"/>
                </a:solidFill>
                <a:latin typeface="Garamond" panose="02020404030301010803" pitchFamily="18" charset="0"/>
              </a:rPr>
              <a:t>PharmaShield</a:t>
            </a:r>
            <a:endParaRPr lang="en-IN" sz="8800" b="1" dirty="0">
              <a:solidFill>
                <a:schemeClr val="bg1"/>
              </a:solidFill>
              <a:latin typeface="Garamond" panose="02020404030301010803" pitchFamily="18" charset="0"/>
            </a:endParaRPr>
          </a:p>
          <a:p>
            <a:pPr algn="ctr" rtl="0">
              <a:lnSpc>
                <a:spcPct val="150000"/>
              </a:lnSpc>
              <a:spcBef>
                <a:spcPts val="0"/>
              </a:spcBef>
              <a:spcAft>
                <a:spcPts val="0"/>
              </a:spcAft>
            </a:pPr>
            <a:r>
              <a:rPr lang="en-IN" sz="3600" b="1" dirty="0">
                <a:solidFill>
                  <a:schemeClr val="bg1"/>
                </a:solidFill>
                <a:latin typeface="Garamond" panose="02020404030301010803" pitchFamily="18" charset="0"/>
              </a:rPr>
              <a:t>By </a:t>
            </a:r>
          </a:p>
          <a:p>
            <a:pPr algn="ctr" rtl="0">
              <a:lnSpc>
                <a:spcPct val="150000"/>
              </a:lnSpc>
              <a:spcBef>
                <a:spcPts val="0"/>
              </a:spcBef>
              <a:spcAft>
                <a:spcPts val="0"/>
              </a:spcAft>
            </a:pPr>
            <a:r>
              <a:rPr lang="en-IN" sz="3600" b="1" dirty="0">
                <a:solidFill>
                  <a:schemeClr val="bg1"/>
                </a:solidFill>
                <a:latin typeface="Garamond" panose="02020404030301010803" pitchFamily="18" charset="0"/>
              </a:rPr>
              <a:t>The Error Squad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760" t="1145" r="1760" b="1145"/>
          <a:stretch>
            <a:fillRect/>
          </a:stretch>
        </p:blipFill>
        <p:spPr>
          <a:xfrm>
            <a:off x="0" y="0"/>
            <a:ext cx="18288000" cy="10287000"/>
          </a:xfrm>
          <a:prstGeom prst="rect">
            <a:avLst/>
          </a:prstGeom>
        </p:spPr>
      </p:pic>
      <p:pic>
        <p:nvPicPr>
          <p:cNvPr id="6" name="Picture 6"/>
          <p:cNvPicPr>
            <a:picLocks noChangeAspect="1"/>
          </p:cNvPicPr>
          <p:nvPr/>
        </p:nvPicPr>
        <p:blipFill>
          <a:blip r:embed="rId3"/>
          <a:srcRect l="4252" t="28449" r="6720"/>
          <a:stretch>
            <a:fillRect/>
          </a:stretch>
        </p:blipFill>
        <p:spPr>
          <a:xfrm rot="-10800000">
            <a:off x="0" y="5368866"/>
            <a:ext cx="18268961" cy="4936979"/>
          </a:xfrm>
          <a:prstGeom prst="rect">
            <a:avLst/>
          </a:prstGeom>
        </p:spPr>
      </p:pic>
      <p:sp>
        <p:nvSpPr>
          <p:cNvPr id="21" name="TextBox 20">
            <a:extLst>
              <a:ext uri="{FF2B5EF4-FFF2-40B4-BE49-F238E27FC236}">
                <a16:creationId xmlns:a16="http://schemas.microsoft.com/office/drawing/2014/main" id="{FE9A2822-A505-60C1-65CF-13F55A0C4E21}"/>
              </a:ext>
            </a:extLst>
          </p:cNvPr>
          <p:cNvSpPr txBox="1"/>
          <p:nvPr/>
        </p:nvSpPr>
        <p:spPr>
          <a:xfrm>
            <a:off x="907220" y="685209"/>
            <a:ext cx="16694968" cy="7879849"/>
          </a:xfrm>
          <a:prstGeom prst="rect">
            <a:avLst/>
          </a:prstGeom>
          <a:noFill/>
        </p:spPr>
        <p:txBody>
          <a:bodyPr wrap="square">
            <a:spAutoFit/>
          </a:bodyPr>
          <a:lstStyle/>
          <a:p>
            <a:pPr rtl="0">
              <a:lnSpc>
                <a:spcPct val="150000"/>
              </a:lnSpc>
              <a:spcBef>
                <a:spcPts val="0"/>
              </a:spcBef>
              <a:spcAft>
                <a:spcPts val="0"/>
              </a:spcAft>
            </a:pPr>
            <a:r>
              <a:rPr lang="en-US" sz="6000" b="0" i="0" u="none" strike="noStrike" dirty="0">
                <a:solidFill>
                  <a:schemeClr val="bg1"/>
                </a:solidFill>
                <a:effectLst/>
                <a:latin typeface="Garamond" panose="02020404030301010803" pitchFamily="18" charset="0"/>
              </a:rPr>
              <a:t> UNDERSTANDING THE PROBLEM</a:t>
            </a:r>
            <a:endParaRPr lang="en-US" sz="2800" b="0" dirty="0">
              <a:solidFill>
                <a:schemeClr val="bg1"/>
              </a:solidFill>
              <a:effectLst/>
              <a:latin typeface="Garamond" panose="02020404030301010803" pitchFamily="18" charset="0"/>
            </a:endParaRPr>
          </a:p>
          <a:p>
            <a:pPr rtl="0">
              <a:lnSpc>
                <a:spcPct val="150000"/>
              </a:lnSpc>
              <a:spcBef>
                <a:spcPts val="0"/>
              </a:spcBef>
              <a:spcAft>
                <a:spcPts val="0"/>
              </a:spcAft>
            </a:pPr>
            <a:r>
              <a:rPr lang="en-US" sz="2800" b="0" i="0" u="none" strike="noStrike" dirty="0">
                <a:solidFill>
                  <a:schemeClr val="bg1"/>
                </a:solidFill>
                <a:effectLst/>
                <a:latin typeface="Garamond" panose="02020404030301010803" pitchFamily="18" charset="0"/>
              </a:rPr>
              <a:t>The players in this system are </a:t>
            </a:r>
            <a:endParaRPr lang="en-US" sz="2800" b="0" dirty="0">
              <a:solidFill>
                <a:schemeClr val="bg1"/>
              </a:solidFill>
              <a:effectLst/>
              <a:latin typeface="Garamond" panose="02020404030301010803" pitchFamily="18" charset="0"/>
            </a:endParaRPr>
          </a:p>
          <a:p>
            <a:pPr lvl="1" fontAlgn="base">
              <a:lnSpc>
                <a:spcPct val="150000"/>
              </a:lnSpc>
              <a:buFont typeface="+mj-lt"/>
              <a:buAutoNum type="arabicPeriod"/>
            </a:pPr>
            <a:r>
              <a:rPr lang="en-US" sz="2800" dirty="0">
                <a:solidFill>
                  <a:schemeClr val="bg1"/>
                </a:solidFill>
                <a:latin typeface="Garamond" panose="02020404030301010803" pitchFamily="18" charset="0"/>
              </a:rPr>
              <a:t>The raw material supplier</a:t>
            </a:r>
          </a:p>
          <a:p>
            <a:pPr lvl="1" fontAlgn="base">
              <a:lnSpc>
                <a:spcPct val="150000"/>
              </a:lnSpc>
              <a:buFont typeface="+mj-lt"/>
              <a:buAutoNum type="arabicPeriod"/>
            </a:pPr>
            <a:r>
              <a:rPr lang="en-US" sz="2800" dirty="0">
                <a:solidFill>
                  <a:schemeClr val="bg1"/>
                </a:solidFill>
                <a:latin typeface="Garamond" panose="02020404030301010803" pitchFamily="18" charset="0"/>
              </a:rPr>
              <a:t>The drug manufacturer</a:t>
            </a:r>
          </a:p>
          <a:p>
            <a:pPr lvl="1" fontAlgn="base">
              <a:lnSpc>
                <a:spcPct val="150000"/>
              </a:lnSpc>
              <a:buFont typeface="+mj-lt"/>
              <a:buAutoNum type="arabicPeriod"/>
            </a:pPr>
            <a:r>
              <a:rPr lang="en-US" sz="2800" dirty="0">
                <a:solidFill>
                  <a:schemeClr val="bg1"/>
                </a:solidFill>
                <a:latin typeface="Garamond" panose="02020404030301010803" pitchFamily="18" charset="0"/>
              </a:rPr>
              <a:t>The distribution centers (pharmacies)</a:t>
            </a:r>
          </a:p>
          <a:p>
            <a:pPr lvl="1" fontAlgn="base">
              <a:lnSpc>
                <a:spcPct val="150000"/>
              </a:lnSpc>
              <a:buFont typeface="+mj-lt"/>
              <a:buAutoNum type="arabicPeriod"/>
            </a:pPr>
            <a:r>
              <a:rPr lang="en-US" sz="2800" dirty="0">
                <a:solidFill>
                  <a:schemeClr val="bg1"/>
                </a:solidFill>
                <a:latin typeface="Garamond" panose="02020404030301010803" pitchFamily="18" charset="0"/>
              </a:rPr>
              <a:t>The prescribing doctor</a:t>
            </a:r>
          </a:p>
          <a:p>
            <a:pPr lvl="1" fontAlgn="base">
              <a:lnSpc>
                <a:spcPct val="150000"/>
              </a:lnSpc>
              <a:buFont typeface="+mj-lt"/>
              <a:buAutoNum type="arabicPeriod"/>
            </a:pPr>
            <a:r>
              <a:rPr lang="en-US" sz="2800" dirty="0">
                <a:solidFill>
                  <a:schemeClr val="bg1"/>
                </a:solidFill>
                <a:latin typeface="Garamond" panose="02020404030301010803" pitchFamily="18" charset="0"/>
              </a:rPr>
              <a:t>The patient</a:t>
            </a:r>
          </a:p>
          <a:p>
            <a:pPr lvl="1" fontAlgn="base">
              <a:lnSpc>
                <a:spcPct val="150000"/>
              </a:lnSpc>
            </a:pPr>
            <a:r>
              <a:rPr lang="en-US" sz="2800" dirty="0">
                <a:solidFill>
                  <a:schemeClr val="bg1"/>
                </a:solidFill>
                <a:latin typeface="Garamond" panose="02020404030301010803" pitchFamily="18" charset="0"/>
              </a:rPr>
              <a:t>The pharmaceutical chain of production to patient faces issues that include inaccuracy in tracing the drug leak , client-doctor confidentiality, agreement breaches and many more that mainly arise due to lack of accountability at each minor transaction stage and an unstable trust based infrastructure.</a:t>
            </a:r>
          </a:p>
          <a:p>
            <a:pPr lvl="1" fontAlgn="base">
              <a:lnSpc>
                <a:spcPct val="150000"/>
              </a:lnSpc>
            </a:pPr>
            <a:endParaRPr lang="en-US" sz="2800" dirty="0">
              <a:solidFill>
                <a:schemeClr val="bg1"/>
              </a:solidFill>
              <a:latin typeface="Garamond" panose="02020404030301010803"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760" t="1145" r="1760" b="1145"/>
          <a:stretch>
            <a:fillRect/>
          </a:stretch>
        </p:blipFill>
        <p:spPr>
          <a:xfrm>
            <a:off x="0" y="0"/>
            <a:ext cx="18288000" cy="10287000"/>
          </a:xfrm>
          <a:prstGeom prst="rect">
            <a:avLst/>
          </a:prstGeom>
        </p:spPr>
      </p:pic>
      <p:pic>
        <p:nvPicPr>
          <p:cNvPr id="6" name="Picture 6"/>
          <p:cNvPicPr>
            <a:picLocks noChangeAspect="1"/>
          </p:cNvPicPr>
          <p:nvPr/>
        </p:nvPicPr>
        <p:blipFill>
          <a:blip r:embed="rId3"/>
          <a:srcRect l="4252" t="28449" r="6720"/>
          <a:stretch>
            <a:fillRect/>
          </a:stretch>
        </p:blipFill>
        <p:spPr>
          <a:xfrm rot="-10800000">
            <a:off x="-38867" y="5280402"/>
            <a:ext cx="18268961" cy="4936979"/>
          </a:xfrm>
          <a:prstGeom prst="rect">
            <a:avLst/>
          </a:prstGeom>
        </p:spPr>
      </p:pic>
      <p:sp>
        <p:nvSpPr>
          <p:cNvPr id="19" name="TextBox 18">
            <a:extLst>
              <a:ext uri="{FF2B5EF4-FFF2-40B4-BE49-F238E27FC236}">
                <a16:creationId xmlns:a16="http://schemas.microsoft.com/office/drawing/2014/main" id="{45D1AB96-5FB4-6907-2D5B-1B3D0F2031ED}"/>
              </a:ext>
            </a:extLst>
          </p:cNvPr>
          <p:cNvSpPr txBox="1"/>
          <p:nvPr/>
        </p:nvSpPr>
        <p:spPr>
          <a:xfrm>
            <a:off x="703993" y="846396"/>
            <a:ext cx="14917007" cy="9080178"/>
          </a:xfrm>
          <a:prstGeom prst="rect">
            <a:avLst/>
          </a:prstGeom>
          <a:noFill/>
        </p:spPr>
        <p:txBody>
          <a:bodyPr wrap="square">
            <a:spAutoFit/>
          </a:bodyPr>
          <a:lstStyle/>
          <a:p>
            <a:pPr rtl="0">
              <a:lnSpc>
                <a:spcPct val="150000"/>
              </a:lnSpc>
              <a:spcBef>
                <a:spcPts val="0"/>
              </a:spcBef>
              <a:spcAft>
                <a:spcPts val="0"/>
              </a:spcAft>
            </a:pPr>
            <a:r>
              <a:rPr lang="en-US" sz="6000" dirty="0">
                <a:solidFill>
                  <a:schemeClr val="bg1"/>
                </a:solidFill>
                <a:latin typeface="Garamond" panose="02020404030301010803" pitchFamily="18" charset="0"/>
              </a:rPr>
              <a:t>THE APPROACH</a:t>
            </a:r>
          </a:p>
          <a:p>
            <a:pPr rtl="0">
              <a:lnSpc>
                <a:spcPct val="150000"/>
              </a:lnSpc>
              <a:spcBef>
                <a:spcPts val="0"/>
              </a:spcBef>
              <a:spcAft>
                <a:spcPts val="0"/>
              </a:spcAft>
            </a:pPr>
            <a:endParaRPr lang="en-US" sz="2400" dirty="0">
              <a:solidFill>
                <a:schemeClr val="bg1"/>
              </a:solidFill>
              <a:latin typeface="Garamond" panose="02020404030301010803" pitchFamily="18" charset="0"/>
            </a:endParaRPr>
          </a:p>
          <a:p>
            <a:pPr rtl="0">
              <a:lnSpc>
                <a:spcPct val="150000"/>
              </a:lnSpc>
              <a:spcBef>
                <a:spcPts val="0"/>
              </a:spcBef>
              <a:spcAft>
                <a:spcPts val="0"/>
              </a:spcAft>
            </a:pPr>
            <a:r>
              <a:rPr lang="en-US" sz="2800" dirty="0">
                <a:solidFill>
                  <a:schemeClr val="bg1"/>
                </a:solidFill>
                <a:latin typeface="Garamond" panose="02020404030301010803" pitchFamily="18" charset="0"/>
              </a:rPr>
              <a:t>Our project is a </a:t>
            </a:r>
            <a:r>
              <a:rPr lang="en-US" sz="2800" dirty="0" err="1">
                <a:solidFill>
                  <a:schemeClr val="bg1"/>
                </a:solidFill>
                <a:latin typeface="Garamond" panose="02020404030301010803" pitchFamily="18" charset="0"/>
              </a:rPr>
              <a:t>DApp</a:t>
            </a:r>
            <a:r>
              <a:rPr lang="en-US" sz="2800" dirty="0">
                <a:solidFill>
                  <a:schemeClr val="bg1"/>
                </a:solidFill>
                <a:latin typeface="Garamond" panose="02020404030301010803" pitchFamily="18" charset="0"/>
              </a:rPr>
              <a:t> that has mainly two code functionalities - </a:t>
            </a:r>
          </a:p>
          <a:p>
            <a:pPr lvl="1" fontAlgn="base">
              <a:lnSpc>
                <a:spcPct val="150000"/>
              </a:lnSpc>
              <a:buFont typeface="+mj-lt"/>
              <a:buAutoNum type="arabicPeriod"/>
            </a:pPr>
            <a:r>
              <a:rPr lang="en-US" sz="2800" dirty="0">
                <a:solidFill>
                  <a:schemeClr val="bg1"/>
                </a:solidFill>
                <a:latin typeface="Garamond" panose="02020404030301010803" pitchFamily="18" charset="0"/>
              </a:rPr>
              <a:t>Manufacturing tokens (M)</a:t>
            </a:r>
          </a:p>
          <a:p>
            <a:pPr lvl="1" fontAlgn="base">
              <a:lnSpc>
                <a:spcPct val="150000"/>
              </a:lnSpc>
              <a:buFont typeface="+mj-lt"/>
              <a:buAutoNum type="arabicPeriod"/>
            </a:pPr>
            <a:r>
              <a:rPr lang="en-US" sz="2800" dirty="0">
                <a:solidFill>
                  <a:schemeClr val="bg1"/>
                </a:solidFill>
                <a:latin typeface="Garamond" panose="02020404030301010803" pitchFamily="18" charset="0"/>
              </a:rPr>
              <a:t>Collecting tokens (C)</a:t>
            </a:r>
          </a:p>
          <a:p>
            <a:pPr lvl="1" fontAlgn="base">
              <a:lnSpc>
                <a:spcPct val="150000"/>
              </a:lnSpc>
            </a:pPr>
            <a:endParaRPr lang="en-US" sz="2800" dirty="0">
              <a:solidFill>
                <a:schemeClr val="bg1"/>
              </a:solidFill>
              <a:latin typeface="Garamond" panose="02020404030301010803" pitchFamily="18" charset="0"/>
            </a:endParaRPr>
          </a:p>
          <a:p>
            <a:pPr rtl="0">
              <a:lnSpc>
                <a:spcPct val="150000"/>
              </a:lnSpc>
              <a:spcBef>
                <a:spcPts val="0"/>
              </a:spcBef>
              <a:spcAft>
                <a:spcPts val="0"/>
              </a:spcAft>
            </a:pPr>
            <a:r>
              <a:rPr lang="en-US" sz="2800" dirty="0">
                <a:solidFill>
                  <a:schemeClr val="bg1"/>
                </a:solidFill>
                <a:latin typeface="Garamond" panose="02020404030301010803" pitchFamily="18" charset="0"/>
              </a:rPr>
              <a:t>A few easily implementable pre-requisites:</a:t>
            </a:r>
          </a:p>
          <a:p>
            <a:pPr marL="914400" lvl="1" indent="-457200">
              <a:lnSpc>
                <a:spcPct val="150000"/>
              </a:lnSpc>
              <a:buFont typeface="Arial" panose="020B0604020202020204" pitchFamily="34" charset="0"/>
              <a:buChar char="•"/>
            </a:pPr>
            <a:r>
              <a:rPr lang="en-US" sz="2800" dirty="0">
                <a:solidFill>
                  <a:schemeClr val="bg1"/>
                </a:solidFill>
                <a:latin typeface="Garamond" panose="02020404030301010803" pitchFamily="18" charset="0"/>
              </a:rPr>
              <a:t>The manufacturer is responsible for token minting.</a:t>
            </a:r>
          </a:p>
          <a:p>
            <a:pPr marL="914400" lvl="1" indent="-457200">
              <a:lnSpc>
                <a:spcPct val="150000"/>
              </a:lnSpc>
              <a:buFont typeface="Arial" panose="020B0604020202020204" pitchFamily="34" charset="0"/>
              <a:buChar char="•"/>
            </a:pPr>
            <a:r>
              <a:rPr lang="en-US" sz="2800" dirty="0">
                <a:solidFill>
                  <a:schemeClr val="bg1"/>
                </a:solidFill>
                <a:latin typeface="Garamond" panose="02020404030301010803" pitchFamily="18" charset="0"/>
              </a:rPr>
              <a:t>The raw material supplier is responsible for token collection and maintenance.</a:t>
            </a:r>
          </a:p>
          <a:p>
            <a:pPr marL="914400" lvl="1" indent="-457200">
              <a:lnSpc>
                <a:spcPct val="150000"/>
              </a:lnSpc>
              <a:buFont typeface="Arial" panose="020B0604020202020204" pitchFamily="34" charset="0"/>
              <a:buChar char="•"/>
            </a:pPr>
            <a:r>
              <a:rPr lang="en-US" sz="2800" dirty="0">
                <a:solidFill>
                  <a:schemeClr val="bg1"/>
                </a:solidFill>
                <a:latin typeface="Garamond" panose="02020404030301010803" pitchFamily="18" charset="0"/>
              </a:rPr>
              <a:t>The tokens received are stored in a pool maintained by the supplier.</a:t>
            </a:r>
          </a:p>
          <a:p>
            <a:pPr marL="914400" lvl="1" indent="-457200">
              <a:lnSpc>
                <a:spcPct val="150000"/>
              </a:lnSpc>
              <a:buFont typeface="Arial" panose="020B0604020202020204" pitchFamily="34" charset="0"/>
              <a:buChar char="•"/>
            </a:pPr>
            <a:r>
              <a:rPr lang="en-US" sz="2800" dirty="0">
                <a:solidFill>
                  <a:schemeClr val="bg1"/>
                </a:solidFill>
                <a:latin typeface="Garamond" panose="02020404030301010803" pitchFamily="18" charset="0"/>
              </a:rPr>
              <a:t>There is an equation in place that relates the token quantity to manufactured drug quantity.</a:t>
            </a:r>
          </a:p>
          <a:p>
            <a:pPr marL="914400" lvl="1" indent="-457200">
              <a:lnSpc>
                <a:spcPct val="150000"/>
              </a:lnSpc>
              <a:buFont typeface="Arial" panose="020B0604020202020204" pitchFamily="34" charset="0"/>
              <a:buChar char="•"/>
            </a:pPr>
            <a:r>
              <a:rPr lang="en-US" sz="2800" dirty="0">
                <a:solidFill>
                  <a:schemeClr val="bg1"/>
                </a:solidFill>
                <a:latin typeface="Garamond" panose="02020404030301010803" pitchFamily="18" charset="0"/>
              </a:rPr>
              <a:t>Within the supply chain , the receiver of the drug (Logistic support like drivers , pharmacies, patients) has to validate the drug quantity he receives using the same (C) functionality.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760" t="1145" r="1760" b="1145"/>
          <a:stretch>
            <a:fillRect/>
          </a:stretch>
        </p:blipFill>
        <p:spPr>
          <a:xfrm>
            <a:off x="0" y="0"/>
            <a:ext cx="18288000" cy="10287000"/>
          </a:xfrm>
          <a:prstGeom prst="rect">
            <a:avLst/>
          </a:prstGeom>
        </p:spPr>
      </p:pic>
      <p:pic>
        <p:nvPicPr>
          <p:cNvPr id="6" name="Picture 6"/>
          <p:cNvPicPr>
            <a:picLocks noChangeAspect="1"/>
          </p:cNvPicPr>
          <p:nvPr/>
        </p:nvPicPr>
        <p:blipFill>
          <a:blip r:embed="rId3"/>
          <a:srcRect l="4252" t="28449" r="6720"/>
          <a:stretch>
            <a:fillRect/>
          </a:stretch>
        </p:blipFill>
        <p:spPr>
          <a:xfrm rot="-10800000">
            <a:off x="0" y="5368866"/>
            <a:ext cx="18268961" cy="4936979"/>
          </a:xfrm>
          <a:prstGeom prst="rect">
            <a:avLst/>
          </a:prstGeom>
        </p:spPr>
      </p:pic>
      <p:sp>
        <p:nvSpPr>
          <p:cNvPr id="17" name="TextBox 16">
            <a:extLst>
              <a:ext uri="{FF2B5EF4-FFF2-40B4-BE49-F238E27FC236}">
                <a16:creationId xmlns:a16="http://schemas.microsoft.com/office/drawing/2014/main" id="{0CACF35A-C7FA-ABCD-0A08-5C1791D92255}"/>
              </a:ext>
            </a:extLst>
          </p:cNvPr>
          <p:cNvSpPr txBox="1"/>
          <p:nvPr/>
        </p:nvSpPr>
        <p:spPr>
          <a:xfrm>
            <a:off x="838200" y="342900"/>
            <a:ext cx="14918656" cy="10926389"/>
          </a:xfrm>
          <a:prstGeom prst="rect">
            <a:avLst/>
          </a:prstGeom>
          <a:noFill/>
        </p:spPr>
        <p:txBody>
          <a:bodyPr wrap="square">
            <a:spAutoFit/>
          </a:bodyPr>
          <a:lstStyle/>
          <a:p>
            <a:pPr rtl="0">
              <a:lnSpc>
                <a:spcPct val="150000"/>
              </a:lnSpc>
              <a:spcBef>
                <a:spcPts val="0"/>
              </a:spcBef>
              <a:spcAft>
                <a:spcPts val="0"/>
              </a:spcAft>
            </a:pPr>
            <a:r>
              <a:rPr lang="en-US" sz="2800" b="1" u="sng" dirty="0">
                <a:solidFill>
                  <a:schemeClr val="bg1"/>
                </a:solidFill>
                <a:latin typeface="Garamond" panose="02020404030301010803" pitchFamily="18" charset="0"/>
              </a:rPr>
              <a:t>Step 01:  </a:t>
            </a:r>
            <a:r>
              <a:rPr lang="en-US" sz="2800" dirty="0">
                <a:solidFill>
                  <a:schemeClr val="bg1"/>
                </a:solidFill>
                <a:latin typeface="Garamond" panose="02020404030301010803" pitchFamily="18" charset="0"/>
              </a:rPr>
              <a:t>The manufacturer mints tokens in accordance with the amount of drug Y (say 50 kg),  he is capable of producing. (say 50 tokens for 50 kg). </a:t>
            </a:r>
          </a:p>
          <a:p>
            <a:pPr rtl="0">
              <a:lnSpc>
                <a:spcPct val="150000"/>
              </a:lnSpc>
              <a:spcBef>
                <a:spcPts val="0"/>
              </a:spcBef>
              <a:spcAft>
                <a:spcPts val="0"/>
              </a:spcAft>
            </a:pPr>
            <a:endParaRPr lang="en-US" sz="2800" dirty="0">
              <a:solidFill>
                <a:schemeClr val="bg1"/>
              </a:solidFill>
              <a:latin typeface="Garamond" panose="02020404030301010803" pitchFamily="18" charset="0"/>
            </a:endParaRPr>
          </a:p>
          <a:p>
            <a:pPr rtl="0">
              <a:lnSpc>
                <a:spcPct val="150000"/>
              </a:lnSpc>
              <a:spcBef>
                <a:spcPts val="0"/>
              </a:spcBef>
              <a:spcAft>
                <a:spcPts val="0"/>
              </a:spcAft>
            </a:pPr>
            <a:r>
              <a:rPr lang="en-US" sz="2800" b="1" u="sng" dirty="0">
                <a:solidFill>
                  <a:schemeClr val="bg1"/>
                </a:solidFill>
                <a:latin typeface="Garamond" panose="02020404030301010803" pitchFamily="18" charset="0"/>
              </a:rPr>
              <a:t>Step 02</a:t>
            </a:r>
            <a:r>
              <a:rPr lang="en-US" sz="2800" dirty="0">
                <a:solidFill>
                  <a:schemeClr val="bg1"/>
                </a:solidFill>
                <a:latin typeface="Garamond" panose="02020404030301010803" pitchFamily="18" charset="0"/>
              </a:rPr>
              <a:t>:  These tokens are then sent to the supplier who collects, verifies and sends raw materials proportional to the amount of drug Y that is going to be produced (in this case raw materials for 50kgs of drug Y, hence the supplier now has 50 tokens in possession)</a:t>
            </a:r>
          </a:p>
          <a:p>
            <a:pPr rtl="0">
              <a:lnSpc>
                <a:spcPct val="150000"/>
              </a:lnSpc>
              <a:spcBef>
                <a:spcPts val="0"/>
              </a:spcBef>
              <a:spcAft>
                <a:spcPts val="0"/>
              </a:spcAft>
            </a:pPr>
            <a:endParaRPr lang="en-US" sz="2800" dirty="0">
              <a:solidFill>
                <a:schemeClr val="bg1"/>
              </a:solidFill>
              <a:latin typeface="Garamond" panose="02020404030301010803" pitchFamily="18" charset="0"/>
            </a:endParaRPr>
          </a:p>
          <a:p>
            <a:pPr>
              <a:lnSpc>
                <a:spcPct val="150000"/>
              </a:lnSpc>
            </a:pPr>
            <a:r>
              <a:rPr lang="en-US" sz="2800" b="1" u="sng" dirty="0">
                <a:solidFill>
                  <a:schemeClr val="bg1"/>
                </a:solidFill>
                <a:latin typeface="Garamond" panose="02020404030301010803" pitchFamily="18" charset="0"/>
              </a:rPr>
              <a:t>Step 03:</a:t>
            </a:r>
            <a:r>
              <a:rPr lang="en-US" sz="2800" b="1" dirty="0">
                <a:solidFill>
                  <a:schemeClr val="bg1"/>
                </a:solidFill>
                <a:latin typeface="Garamond" panose="02020404030301010803" pitchFamily="18" charset="0"/>
              </a:rPr>
              <a:t>  </a:t>
            </a:r>
            <a:r>
              <a:rPr lang="en-US" sz="2800" dirty="0">
                <a:solidFill>
                  <a:schemeClr val="bg1"/>
                </a:solidFill>
                <a:latin typeface="Garamond" panose="02020404030301010803" pitchFamily="18" charset="0"/>
              </a:rPr>
              <a:t>This ensures that the manufacturer is only able to produce the stipulated amount of drug Y and distribute it.</a:t>
            </a:r>
          </a:p>
          <a:p>
            <a:pPr>
              <a:lnSpc>
                <a:spcPct val="150000"/>
              </a:lnSpc>
            </a:pPr>
            <a:r>
              <a:rPr lang="en-US" sz="2800" dirty="0">
                <a:solidFill>
                  <a:schemeClr val="bg1"/>
                </a:solidFill>
                <a:latin typeface="Garamond" panose="02020404030301010803" pitchFamily="18" charset="0"/>
              </a:rPr>
              <a:t>Here we would like to shed light on the fact that up until now there is an accurate track of the amount of drug Y in circulation. This is because the driver confirms that he has received some amount of drug Y from the manufacturer (in this case 50kg) and as he delivers it to the pharmacies, the latter also confirms the amount of drug Y received.</a:t>
            </a:r>
          </a:p>
          <a:p>
            <a:pPr rtl="0">
              <a:lnSpc>
                <a:spcPct val="150000"/>
              </a:lnSpc>
              <a:spcBef>
                <a:spcPts val="0"/>
              </a:spcBef>
              <a:spcAft>
                <a:spcPts val="0"/>
              </a:spcAft>
            </a:pPr>
            <a:endParaRPr lang="en-US" sz="2800" dirty="0">
              <a:solidFill>
                <a:schemeClr val="bg1"/>
              </a:solidFill>
              <a:latin typeface="Garamond" panose="02020404030301010803" pitchFamily="18" charset="0"/>
            </a:endParaRPr>
          </a:p>
          <a:p>
            <a:pPr rtl="0">
              <a:lnSpc>
                <a:spcPct val="150000"/>
              </a:lnSpc>
              <a:spcBef>
                <a:spcPts val="0"/>
              </a:spcBef>
              <a:spcAft>
                <a:spcPts val="0"/>
              </a:spcAft>
            </a:pPr>
            <a:endParaRPr lang="en-US" sz="2800" dirty="0">
              <a:solidFill>
                <a:schemeClr val="bg1"/>
              </a:solidFill>
              <a:latin typeface="Garamond" panose="02020404030301010803" pitchFamily="18" charset="0"/>
            </a:endParaRPr>
          </a:p>
          <a:p>
            <a:pPr rtl="0">
              <a:lnSpc>
                <a:spcPct val="150000"/>
              </a:lnSpc>
              <a:spcBef>
                <a:spcPts val="0"/>
              </a:spcBef>
              <a:spcAft>
                <a:spcPts val="0"/>
              </a:spcAft>
            </a:pPr>
            <a:endParaRPr lang="en-US" sz="2800" dirty="0">
              <a:solidFill>
                <a:schemeClr val="bg1"/>
              </a:solidFill>
              <a:latin typeface="Garamond" panose="02020404030301010803" pitchFamily="18" charset="0"/>
            </a:endParaRPr>
          </a:p>
          <a:p>
            <a:pPr rtl="0">
              <a:lnSpc>
                <a:spcPct val="150000"/>
              </a:lnSpc>
              <a:spcBef>
                <a:spcPts val="0"/>
              </a:spcBef>
              <a:spcAft>
                <a:spcPts val="0"/>
              </a:spcAft>
            </a:pPr>
            <a:endParaRPr lang="en-US" sz="2400" b="0" dirty="0">
              <a:solidFill>
                <a:schemeClr val="bg1"/>
              </a:solidFill>
              <a:effectLst/>
              <a:latin typeface="Comic Sans MS" panose="030F0702030302020204" pitchFamily="66"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760" t="1145" r="1760" b="1145"/>
          <a:stretch>
            <a:fillRect/>
          </a:stretch>
        </p:blipFill>
        <p:spPr>
          <a:xfrm>
            <a:off x="0" y="0"/>
            <a:ext cx="18288000" cy="10287000"/>
          </a:xfrm>
          <a:prstGeom prst="rect">
            <a:avLst/>
          </a:prstGeom>
        </p:spPr>
      </p:pic>
      <p:pic>
        <p:nvPicPr>
          <p:cNvPr id="6" name="Picture 6"/>
          <p:cNvPicPr>
            <a:picLocks noChangeAspect="1"/>
          </p:cNvPicPr>
          <p:nvPr/>
        </p:nvPicPr>
        <p:blipFill>
          <a:blip r:embed="rId3"/>
          <a:srcRect l="4252" t="28449" r="6720"/>
          <a:stretch>
            <a:fillRect/>
          </a:stretch>
        </p:blipFill>
        <p:spPr>
          <a:xfrm rot="-10800000">
            <a:off x="0" y="5368866"/>
            <a:ext cx="18268961" cy="4936979"/>
          </a:xfrm>
          <a:prstGeom prst="rect">
            <a:avLst/>
          </a:prstGeom>
        </p:spPr>
      </p:pic>
      <p:sp>
        <p:nvSpPr>
          <p:cNvPr id="17" name="TextBox 16">
            <a:extLst>
              <a:ext uri="{FF2B5EF4-FFF2-40B4-BE49-F238E27FC236}">
                <a16:creationId xmlns:a16="http://schemas.microsoft.com/office/drawing/2014/main" id="{6A374C48-9E92-6001-DAC8-D46C1789DAC4}"/>
              </a:ext>
            </a:extLst>
          </p:cNvPr>
          <p:cNvSpPr txBox="1"/>
          <p:nvPr/>
        </p:nvSpPr>
        <p:spPr>
          <a:xfrm>
            <a:off x="762000" y="716381"/>
            <a:ext cx="16999710" cy="4325030"/>
          </a:xfrm>
          <a:prstGeom prst="rect">
            <a:avLst/>
          </a:prstGeom>
          <a:noFill/>
        </p:spPr>
        <p:txBody>
          <a:bodyPr wrap="square">
            <a:spAutoFit/>
          </a:bodyPr>
          <a:lstStyle/>
          <a:p>
            <a:pPr>
              <a:lnSpc>
                <a:spcPct val="150000"/>
              </a:lnSpc>
            </a:pPr>
            <a:r>
              <a:rPr lang="en-US" sz="2800" b="1" u="sng" dirty="0">
                <a:solidFill>
                  <a:schemeClr val="bg1"/>
                </a:solidFill>
                <a:latin typeface="Garamond" panose="02020404030301010803" pitchFamily="18" charset="0"/>
              </a:rPr>
              <a:t>Step 04:</a:t>
            </a:r>
            <a:r>
              <a:rPr lang="en-US" sz="2800" b="1" dirty="0">
                <a:solidFill>
                  <a:schemeClr val="bg1"/>
                </a:solidFill>
                <a:latin typeface="Garamond" panose="02020404030301010803" pitchFamily="18" charset="0"/>
              </a:rPr>
              <a:t>  </a:t>
            </a:r>
            <a:r>
              <a:rPr lang="en-US" sz="2800" dirty="0">
                <a:solidFill>
                  <a:schemeClr val="bg1"/>
                </a:solidFill>
                <a:latin typeface="Garamond" panose="02020404030301010803" pitchFamily="18" charset="0"/>
              </a:rPr>
              <a:t>Since the received tokens are in a pool ; we make it accessible to doctors who need to prescribe drug Y.</a:t>
            </a:r>
          </a:p>
          <a:p>
            <a:pPr>
              <a:lnSpc>
                <a:spcPct val="150000"/>
              </a:lnSpc>
            </a:pPr>
            <a:r>
              <a:rPr lang="en-US" sz="2800" dirty="0">
                <a:solidFill>
                  <a:schemeClr val="bg1"/>
                </a:solidFill>
                <a:latin typeface="Garamond" panose="02020404030301010803" pitchFamily="18" charset="0"/>
              </a:rPr>
              <a:t>To prescribe it , they need to borrow the required amount from the pool (of 50 tokens).</a:t>
            </a:r>
          </a:p>
          <a:p>
            <a:pPr>
              <a:lnSpc>
                <a:spcPct val="150000"/>
              </a:lnSpc>
            </a:pPr>
            <a:endParaRPr lang="en-US" dirty="0">
              <a:solidFill>
                <a:schemeClr val="bg1"/>
              </a:solidFill>
              <a:latin typeface="Garamond" panose="02020404030301010803" pitchFamily="18" charset="0"/>
            </a:endParaRPr>
          </a:p>
          <a:p>
            <a:pPr>
              <a:lnSpc>
                <a:spcPct val="150000"/>
              </a:lnSpc>
            </a:pPr>
            <a:r>
              <a:rPr lang="en-US" sz="2800" b="1" u="sng" dirty="0">
                <a:solidFill>
                  <a:schemeClr val="bg1"/>
                </a:solidFill>
                <a:latin typeface="Garamond" panose="02020404030301010803" pitchFamily="18" charset="0"/>
              </a:rPr>
              <a:t>Step 05:</a:t>
            </a:r>
            <a:r>
              <a:rPr lang="en-US" sz="2800" b="1" dirty="0">
                <a:solidFill>
                  <a:schemeClr val="bg1"/>
                </a:solidFill>
                <a:latin typeface="Garamond" panose="02020404030301010803" pitchFamily="18" charset="0"/>
              </a:rPr>
              <a:t>  </a:t>
            </a:r>
            <a:r>
              <a:rPr lang="en-US" sz="2800" dirty="0">
                <a:solidFill>
                  <a:schemeClr val="bg1"/>
                </a:solidFill>
                <a:latin typeface="Garamond" panose="02020404030301010803" pitchFamily="18" charset="0"/>
              </a:rPr>
              <a:t>In case patient P, requires 5kg of drug Y, the doctor issues 5 tokens to the patient who goes to the pharmacy and is issued the proportionate amount of drug Y (here 5kg). The patient then confirms the amount received and the tokens issued are then burnt. Hence the number of tokens now are 45 and the amount of drugs in the system is also 45kg.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760" t="1145" r="1760" b="1145"/>
          <a:stretch>
            <a:fillRect/>
          </a:stretch>
        </p:blipFill>
        <p:spPr>
          <a:xfrm>
            <a:off x="0" y="0"/>
            <a:ext cx="18288000" cy="10287000"/>
          </a:xfrm>
          <a:prstGeom prst="rect">
            <a:avLst/>
          </a:prstGeom>
        </p:spPr>
      </p:pic>
      <p:pic>
        <p:nvPicPr>
          <p:cNvPr id="6" name="Picture 6"/>
          <p:cNvPicPr>
            <a:picLocks noChangeAspect="1"/>
          </p:cNvPicPr>
          <p:nvPr/>
        </p:nvPicPr>
        <p:blipFill>
          <a:blip r:embed="rId3"/>
          <a:srcRect l="4252" t="28449" r="6720"/>
          <a:stretch>
            <a:fillRect/>
          </a:stretch>
        </p:blipFill>
        <p:spPr>
          <a:xfrm rot="-10800000">
            <a:off x="0" y="5368866"/>
            <a:ext cx="18268961" cy="4936979"/>
          </a:xfrm>
          <a:prstGeom prst="rect">
            <a:avLst/>
          </a:prstGeom>
        </p:spPr>
      </p:pic>
      <p:pic>
        <p:nvPicPr>
          <p:cNvPr id="3" name="Picture 2">
            <a:extLst>
              <a:ext uri="{FF2B5EF4-FFF2-40B4-BE49-F238E27FC236}">
                <a16:creationId xmlns:a16="http://schemas.microsoft.com/office/drawing/2014/main" id="{51A2CA76-A5E5-651B-3446-EF565B9DBD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2960" y="678281"/>
            <a:ext cx="16402039" cy="9266634"/>
          </a:xfrm>
          <a:prstGeom prst="rect">
            <a:avLst/>
          </a:prstGeom>
        </p:spPr>
      </p:pic>
    </p:spTree>
    <p:extLst>
      <p:ext uri="{BB962C8B-B14F-4D97-AF65-F5344CB8AC3E}">
        <p14:creationId xmlns:p14="http://schemas.microsoft.com/office/powerpoint/2010/main" val="3776136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760" t="1145" r="1760" b="1145"/>
          <a:stretch>
            <a:fillRect/>
          </a:stretch>
        </p:blipFill>
        <p:spPr>
          <a:xfrm>
            <a:off x="0" y="0"/>
            <a:ext cx="18288000" cy="10287000"/>
          </a:xfrm>
          <a:prstGeom prst="rect">
            <a:avLst/>
          </a:prstGeom>
        </p:spPr>
      </p:pic>
      <p:sp>
        <p:nvSpPr>
          <p:cNvPr id="3" name="TextBox 3"/>
          <p:cNvSpPr txBox="1"/>
          <p:nvPr/>
        </p:nvSpPr>
        <p:spPr>
          <a:xfrm>
            <a:off x="5528806" y="3149643"/>
            <a:ext cx="7230387" cy="2291182"/>
          </a:xfrm>
          <a:prstGeom prst="rect">
            <a:avLst/>
          </a:prstGeom>
        </p:spPr>
        <p:txBody>
          <a:bodyPr lIns="0" tIns="0" rIns="0" bIns="0" rtlCol="0" anchor="t">
            <a:spAutoFit/>
          </a:bodyPr>
          <a:lstStyle/>
          <a:p>
            <a:pPr algn="ctr">
              <a:lnSpc>
                <a:spcPts val="18614"/>
              </a:lnSpc>
            </a:pPr>
            <a:r>
              <a:rPr lang="en-US" sz="13296">
                <a:solidFill>
                  <a:srgbClr val="FFFFFF"/>
                </a:solidFill>
                <a:latin typeface="Hey Gotcha!"/>
              </a:rPr>
              <a:t>Thank You</a:t>
            </a:r>
          </a:p>
        </p:txBody>
      </p:sp>
      <p:pic>
        <p:nvPicPr>
          <p:cNvPr id="4" name="Picture 4"/>
          <p:cNvPicPr>
            <a:picLocks noChangeAspect="1"/>
          </p:cNvPicPr>
          <p:nvPr/>
        </p:nvPicPr>
        <p:blipFill>
          <a:blip r:embed="rId3"/>
          <a:srcRect l="4252" t="28449" r="6720"/>
          <a:stretch>
            <a:fillRect/>
          </a:stretch>
        </p:blipFill>
        <p:spPr>
          <a:xfrm rot="-10800000">
            <a:off x="0" y="5368866"/>
            <a:ext cx="18268961" cy="493697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Integral</Template>
  <TotalTime>535</TotalTime>
  <Words>552</Words>
  <Application>Microsoft Office PowerPoint</Application>
  <PresentationFormat>Custom</PresentationFormat>
  <Paragraphs>39</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Garamond</vt:lpstr>
      <vt:lpstr>Arial</vt:lpstr>
      <vt:lpstr>Comic Sans MS</vt:lpstr>
      <vt:lpstr>Hey Gotcha!</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HoD PPT Template Dark</dc:title>
  <dc:creator>Ameiy Acharya</dc:creator>
  <cp:lastModifiedBy>Ameiy Acharya</cp:lastModifiedBy>
  <cp:revision>20</cp:revision>
  <dcterms:created xsi:type="dcterms:W3CDTF">2006-08-16T00:00:00Z</dcterms:created>
  <dcterms:modified xsi:type="dcterms:W3CDTF">2023-03-05T17:38:06Z</dcterms:modified>
  <dc:identifier>DAFRF-Qyjv0</dc:identifier>
</cp:coreProperties>
</file>

<file path=docProps/thumbnail.jpeg>
</file>